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291" r:id="rId4"/>
    <p:sldId id="292" r:id="rId5"/>
    <p:sldId id="265" r:id="rId6"/>
    <p:sldId id="290" r:id="rId7"/>
    <p:sldId id="262" r:id="rId8"/>
    <p:sldId id="263" r:id="rId9"/>
    <p:sldId id="264" r:id="rId10"/>
    <p:sldId id="276" r:id="rId11"/>
    <p:sldId id="278" r:id="rId12"/>
    <p:sldId id="297" r:id="rId13"/>
    <p:sldId id="296" r:id="rId14"/>
    <p:sldId id="298" r:id="rId15"/>
    <p:sldId id="271" r:id="rId16"/>
    <p:sldId id="283" r:id="rId17"/>
    <p:sldId id="282" r:id="rId18"/>
    <p:sldId id="277" r:id="rId19"/>
    <p:sldId id="281" r:id="rId20"/>
    <p:sldId id="300" r:id="rId21"/>
    <p:sldId id="295" r:id="rId22"/>
    <p:sldId id="287" r:id="rId23"/>
    <p:sldId id="288" r:id="rId24"/>
    <p:sldId id="286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91"/>
            <p14:sldId id="292"/>
            <p14:sldId id="265"/>
            <p14:sldId id="290"/>
            <p14:sldId id="262"/>
            <p14:sldId id="263"/>
            <p14:sldId id="264"/>
            <p14:sldId id="276"/>
            <p14:sldId id="278"/>
            <p14:sldId id="297"/>
            <p14:sldId id="296"/>
            <p14:sldId id="298"/>
            <p14:sldId id="271"/>
            <p14:sldId id="283"/>
            <p14:sldId id="282"/>
            <p14:sldId id="277"/>
            <p14:sldId id="281"/>
            <p14:sldId id="300"/>
            <p14:sldId id="295"/>
            <p14:sldId id="287"/>
            <p14:sldId id="288"/>
            <p14:sldId id="286"/>
            <p14:sldId id="299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1238" autoAdjust="0"/>
  </p:normalViewPr>
  <p:slideViewPr>
    <p:cSldViewPr>
      <p:cViewPr>
        <p:scale>
          <a:sx n="120" d="100"/>
          <a:sy n="120" d="100"/>
        </p:scale>
        <p:origin x="-14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9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hyperlink" Target="https://www.cornucopia.co.uk/gts/" TargetMode="Externa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11760" y="1091932"/>
            <a:ext cx="5077544" cy="2127225"/>
          </a:xfrm>
        </p:spPr>
        <p:txBody>
          <a:bodyPr/>
          <a:lstStyle/>
          <a:p>
            <a:r>
              <a:rPr lang="en-US" dirty="0" smtClean="0"/>
              <a:t>Greening the Spark</a:t>
            </a:r>
            <a:br>
              <a:rPr lang="en-US" dirty="0" smtClean="0"/>
            </a:br>
            <a:r>
              <a:rPr lang="en-US" sz="2400" cap="none" dirty="0" smtClean="0"/>
              <a:t>a hands-on model for museums</a:t>
            </a:r>
            <a:endParaRPr lang="en-US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499992" y="4941168"/>
            <a:ext cx="3600400" cy="99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y Carl Nicholson</a:t>
            </a:r>
          </a:p>
          <a:p>
            <a:r>
              <a:rPr lang="en-US" sz="2400" dirty="0" smtClean="0">
                <a:latin typeface="+mn-lt"/>
              </a:rPr>
              <a:t>Autumn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2022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6762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077200" cy="22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7"/>
            <a:ext cx="8057505" cy="185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972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  <p:pic>
        <p:nvPicPr>
          <p:cNvPr id="1027" name="Picture 3" descr="D:\Projects\Greening the Spark\Documentation\Overview Presentation\represeantati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6"/>
            <a:ext cx="3825724" cy="52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6845796" y="1459477"/>
            <a:ext cx="979487" cy="504056"/>
          </a:xfrm>
          <a:prstGeom prst="borderCallout1">
            <a:avLst>
              <a:gd name="adj1" fmla="val 41451"/>
              <a:gd name="adj2" fmla="val -63"/>
              <a:gd name="adj3" fmla="val 115229"/>
              <a:gd name="adj4" fmla="val -44154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Sun lamp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6831483" y="4437112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17114"/>
              <a:gd name="adj4" fmla="val -29436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Model wind turbines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6845796" y="2902286"/>
            <a:ext cx="1008112" cy="670729"/>
          </a:xfrm>
          <a:prstGeom prst="borderCallout1">
            <a:avLst>
              <a:gd name="adj1" fmla="val 41451"/>
              <a:gd name="adj2" fmla="val -63"/>
              <a:gd name="adj3" fmla="val 216951"/>
              <a:gd name="adj4" fmla="val -31100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Background wind and solar farm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6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Greening the Spark\Documentation\Presentations\landscap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73" y="1619577"/>
            <a:ext cx="4494827" cy="48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ayout and theming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9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7098065" y="1736543"/>
            <a:ext cx="1326604" cy="529364"/>
          </a:xfrm>
          <a:prstGeom prst="borderCallout1">
            <a:avLst>
              <a:gd name="adj1" fmla="val 41451"/>
              <a:gd name="adj2" fmla="val -63"/>
              <a:gd name="adj3" fmla="val 73172"/>
              <a:gd name="adj4" fmla="val -14186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Pumped hydro electric storage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899592" y="2354315"/>
            <a:ext cx="1152771" cy="504056"/>
          </a:xfrm>
          <a:prstGeom prst="borderCallout1">
            <a:avLst>
              <a:gd name="adj1" fmla="val 47761"/>
              <a:gd name="adj2" fmla="val 100641"/>
              <a:gd name="adj3" fmla="val 93144"/>
              <a:gd name="adj4" fmla="val 22906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Fossil fuels power station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098065" y="2754702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14124"/>
              <a:gd name="adj4" fmla="val -11650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Nuclear power station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899592" y="3317034"/>
            <a:ext cx="1152771" cy="504056"/>
          </a:xfrm>
          <a:prstGeom prst="borderCallout1">
            <a:avLst>
              <a:gd name="adj1" fmla="val 47761"/>
              <a:gd name="adj2" fmla="val 101331"/>
              <a:gd name="adj3" fmla="val 19004"/>
              <a:gd name="adj4" fmla="val 25803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Consumer demand</a:t>
            </a:r>
            <a:endParaRPr lang="en-GB" sz="1200" dirty="0"/>
          </a:p>
        </p:txBody>
      </p:sp>
      <p:sp>
        <p:nvSpPr>
          <p:cNvPr id="12" name="Line Callout 1 11"/>
          <p:cNvSpPr/>
          <p:nvPr/>
        </p:nvSpPr>
        <p:spPr>
          <a:xfrm>
            <a:off x="899592" y="5242472"/>
            <a:ext cx="1152771" cy="504056"/>
          </a:xfrm>
          <a:prstGeom prst="borderCallout1">
            <a:avLst>
              <a:gd name="adj1" fmla="val 50916"/>
              <a:gd name="adj2" fmla="val 100641"/>
              <a:gd name="adj3" fmla="val -171870"/>
              <a:gd name="adj4" fmla="val 28562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Battery storage</a:t>
            </a:r>
            <a:endParaRPr lang="en-GB" sz="1200" dirty="0"/>
          </a:p>
        </p:txBody>
      </p:sp>
      <p:sp>
        <p:nvSpPr>
          <p:cNvPr id="13" name="Line Callout 1 12"/>
          <p:cNvSpPr/>
          <p:nvPr/>
        </p:nvSpPr>
        <p:spPr>
          <a:xfrm>
            <a:off x="7098065" y="5733256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92997"/>
              <a:gd name="adj4" fmla="val -8891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Operator control panel</a:t>
            </a:r>
            <a:endParaRPr lang="en-GB" sz="1200" dirty="0"/>
          </a:p>
        </p:txBody>
      </p:sp>
      <p:sp>
        <p:nvSpPr>
          <p:cNvPr id="14" name="Line Callout 1 13"/>
          <p:cNvSpPr/>
          <p:nvPr/>
        </p:nvSpPr>
        <p:spPr>
          <a:xfrm>
            <a:off x="7098065" y="4740404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66180"/>
              <a:gd name="adj4" fmla="val -10684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Solar farm</a:t>
            </a:r>
            <a:endParaRPr lang="en-GB" sz="1200" dirty="0"/>
          </a:p>
        </p:txBody>
      </p:sp>
      <p:sp>
        <p:nvSpPr>
          <p:cNvPr id="15" name="Line Callout 1 14"/>
          <p:cNvSpPr/>
          <p:nvPr/>
        </p:nvSpPr>
        <p:spPr>
          <a:xfrm>
            <a:off x="899592" y="4279753"/>
            <a:ext cx="1152771" cy="504056"/>
          </a:xfrm>
          <a:prstGeom prst="borderCallout1">
            <a:avLst>
              <a:gd name="adj1" fmla="val 49338"/>
              <a:gd name="adj2" fmla="val 102021"/>
              <a:gd name="adj3" fmla="val 30045"/>
              <a:gd name="adj4" fmla="val 17526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Fossil fuels power station</a:t>
            </a:r>
            <a:endParaRPr lang="en-GB" sz="1200" dirty="0"/>
          </a:p>
        </p:txBody>
      </p:sp>
      <p:sp>
        <p:nvSpPr>
          <p:cNvPr id="16" name="Line Callout 1 15"/>
          <p:cNvSpPr/>
          <p:nvPr/>
        </p:nvSpPr>
        <p:spPr>
          <a:xfrm>
            <a:off x="899592" y="6205192"/>
            <a:ext cx="1152771" cy="504056"/>
          </a:xfrm>
          <a:prstGeom prst="borderCallout1">
            <a:avLst>
              <a:gd name="adj1" fmla="val 47761"/>
              <a:gd name="adj2" fmla="val 102021"/>
              <a:gd name="adj3" fmla="val -107193"/>
              <a:gd name="adj4" fmla="val 242861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and visitor control panels</a:t>
            </a:r>
            <a:endParaRPr lang="en-GB" sz="1200" dirty="0"/>
          </a:p>
        </p:txBody>
      </p:sp>
      <p:sp>
        <p:nvSpPr>
          <p:cNvPr id="17" name="Line Callout 1 16"/>
          <p:cNvSpPr/>
          <p:nvPr/>
        </p:nvSpPr>
        <p:spPr>
          <a:xfrm>
            <a:off x="7098065" y="3747553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36208"/>
              <a:gd name="adj4" fmla="val -11098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Signage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040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Visitor experience: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/>
              <a:t>Exhibit mode: real time autonomous operation until controls are touched, then it becomes </a:t>
            </a:r>
            <a:r>
              <a:rPr lang="en-US" sz="1900" dirty="0" smtClean="0"/>
              <a:t>hands-on and the </a:t>
            </a:r>
            <a:r>
              <a:rPr lang="en-US" sz="1900" dirty="0"/>
              <a:t>visitor </a:t>
            </a:r>
            <a:r>
              <a:rPr lang="en-US" sz="1900" dirty="0" smtClean="0"/>
              <a:t>assumes the role of grid operator </a:t>
            </a:r>
            <a:r>
              <a:rPr lang="en-US" sz="1900" dirty="0"/>
              <a:t>controlling </a:t>
            </a:r>
            <a:r>
              <a:rPr lang="en-US" sz="1900" dirty="0" smtClean="0"/>
              <a:t>fossil </a:t>
            </a:r>
            <a:r>
              <a:rPr lang="en-US" sz="1900" dirty="0"/>
              <a:t>f</a:t>
            </a:r>
            <a:r>
              <a:rPr lang="en-US" sz="1900" dirty="0" smtClean="0"/>
              <a:t>uels </a:t>
            </a:r>
            <a:r>
              <a:rPr lang="en-US" sz="1900" dirty="0"/>
              <a:t>and </a:t>
            </a:r>
            <a:r>
              <a:rPr lang="en-US" sz="1900" dirty="0" smtClean="0"/>
              <a:t>nuclear power to balance the grid and maintain storage capacity.</a:t>
            </a:r>
            <a:endParaRPr lang="en-US" sz="19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 smtClean="0"/>
              <a:t>Game mode: at 144 times real time, this can be played as a game with 24 hours of game time passing in 10 minutes. There are three difficulty levels. At </a:t>
            </a:r>
            <a:r>
              <a:rPr lang="en-US" sz="1900" i="1" dirty="0" smtClean="0"/>
              <a:t>game over</a:t>
            </a:r>
            <a:r>
              <a:rPr lang="en-US" sz="1900" dirty="0" smtClean="0"/>
              <a:t> “sparks” are awarded for performance. </a:t>
            </a:r>
            <a:r>
              <a:rPr lang="en-US" sz="1900" dirty="0"/>
              <a:t>Game results are posted to an online database where they can be accessed with a unique game number</a:t>
            </a:r>
            <a:r>
              <a:rPr lang="en-US" sz="1900" dirty="0" smtClean="0"/>
              <a:t>.</a:t>
            </a:r>
            <a:endParaRPr lang="en-US" sz="1900" dirty="0" smtClean="0"/>
          </a:p>
          <a:p>
            <a:r>
              <a:rPr lang="en-US" sz="1900" dirty="0" smtClean="0"/>
              <a:t>Eye-catching themed physical model with working model wind </a:t>
            </a:r>
            <a:r>
              <a:rPr lang="en-US" sz="1900" dirty="0" smtClean="0"/>
              <a:t>turbines, “</a:t>
            </a:r>
            <a:r>
              <a:rPr lang="en-US" sz="1900" dirty="0" smtClean="0"/>
              <a:t>sun” and real hardware control panels. </a:t>
            </a:r>
          </a:p>
          <a:p>
            <a:r>
              <a:rPr lang="en-US" sz="1900" dirty="0" smtClean="0"/>
              <a:t>Supported by signage with textual descriptions and artwork as required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Audio provides sound effects and background soundscape, and three “characters” to inform and entertain, using Google Cloud Services voice synthesis.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2400" dirty="0" smtClean="0"/>
              <a:t>Staff experience:</a:t>
            </a:r>
          </a:p>
          <a:p>
            <a:r>
              <a:rPr lang="en-US" sz="1800" dirty="0" smtClean="0"/>
              <a:t>Simple to switch on and off via the staff control panel</a:t>
            </a:r>
          </a:p>
          <a:p>
            <a:r>
              <a:rPr lang="en-US" sz="1800" dirty="0" smtClean="0"/>
              <a:t>Test mode allows for easy checking and troubleshooting </a:t>
            </a:r>
          </a:p>
          <a:p>
            <a:r>
              <a:rPr lang="en-US" sz="1800" dirty="0"/>
              <a:t>Can </a:t>
            </a:r>
            <a:r>
              <a:rPr lang="en-US" sz="1800" dirty="0" smtClean="0"/>
              <a:t>also be accessed </a:t>
            </a:r>
            <a:r>
              <a:rPr lang="en-US" sz="1800" dirty="0"/>
              <a:t>by mobile phone app / </a:t>
            </a:r>
            <a:r>
              <a:rPr lang="en-US" sz="1800" dirty="0" smtClean="0"/>
              <a:t>laptop.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32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Visitor &amp; </a:t>
            </a:r>
            <a:r>
              <a:rPr lang="en-US" dirty="0"/>
              <a:t>s</a:t>
            </a:r>
            <a:r>
              <a:rPr lang="en-US" dirty="0" smtClean="0"/>
              <a:t>taff control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132856"/>
            <a:ext cx="7554416" cy="432048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Greening the Spark\Hardware\Control Panels\Exhibit control pane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64" y="1628800"/>
            <a:ext cx="7351753" cy="46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2416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70503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Grid Monitoring and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dirty="0" smtClean="0"/>
              <a:t>At the heart of the GTS is the Grid </a:t>
            </a:r>
            <a:r>
              <a:rPr lang="en-US" sz="2400" dirty="0"/>
              <a:t>M</a:t>
            </a:r>
            <a:r>
              <a:rPr lang="en-US" sz="2400" dirty="0" smtClean="0"/>
              <a:t>onitoring and Control </a:t>
            </a:r>
            <a:r>
              <a:rPr lang="en-US" sz="2400" dirty="0"/>
              <a:t>S</a:t>
            </a:r>
            <a:r>
              <a:rPr lang="en-US" sz="2400" dirty="0" smtClean="0"/>
              <a:t>ystem which manages the grid and connected elements, providing the following functions: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Reception of telemetry from grid elements containing power, energy and status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Operator interface for manual monitoring and control via a control panel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Grid control laws for </a:t>
            </a:r>
            <a:r>
              <a:rPr lang="en-US" sz="1800" dirty="0" smtClean="0"/>
              <a:t>determining how power is allocated to / from the </a:t>
            </a:r>
            <a:r>
              <a:rPr lang="en-US" sz="1800" dirty="0"/>
              <a:t>grid </a:t>
            </a:r>
            <a:r>
              <a:rPr lang="en-US" sz="1800" dirty="0" smtClean="0"/>
              <a:t>elements, implemented as:</a:t>
            </a:r>
          </a:p>
          <a:p>
            <a:pPr lvl="2"/>
            <a:r>
              <a:rPr lang="en-US" sz="1600" dirty="0" smtClean="0"/>
              <a:t>Storage </a:t>
            </a:r>
            <a:r>
              <a:rPr lang="en-US" sz="1600" dirty="0"/>
              <a:t>M</a:t>
            </a:r>
            <a:r>
              <a:rPr lang="en-US" sz="1600" dirty="0" smtClean="0"/>
              <a:t>anagement System determining when and where energy is to be stored / retrieved</a:t>
            </a:r>
          </a:p>
          <a:p>
            <a:pPr lvl="2"/>
            <a:r>
              <a:rPr lang="en-US" sz="1600" dirty="0" smtClean="0"/>
              <a:t>Non-renewables Management System for controlling the power generated by the fossil fuels and nuclear power stations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/>
              <a:t>Telecommand</a:t>
            </a:r>
            <a:r>
              <a:rPr lang="en-US" sz="1800" dirty="0" smtClean="0"/>
              <a:t> system for transmitting control information to </a:t>
            </a:r>
            <a:r>
              <a:rPr lang="en-US" sz="1800" dirty="0"/>
              <a:t>each </a:t>
            </a:r>
            <a:r>
              <a:rPr lang="en-US" sz="1800" dirty="0" smtClean="0"/>
              <a:t>element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Calculation of derived data, such as cumulative energy,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,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footprint and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Generation and collection of data for game results display, further inspection and analysis.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051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and Control </a:t>
            </a:r>
            <a:r>
              <a:rPr lang="en-US" dirty="0"/>
              <a:t>P</a:t>
            </a:r>
            <a:r>
              <a:rPr lang="en-US" dirty="0" smtClean="0"/>
              <a:t>anel</a:t>
            </a:r>
            <a:endParaRPr lang="en-US" dirty="0"/>
          </a:p>
        </p:txBody>
      </p:sp>
      <p:pic>
        <p:nvPicPr>
          <p:cNvPr id="3" name="Picture 2" descr="D:\Projects\Greening the Spark\Documentation\20210928_1054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5"/>
            <a:ext cx="6840760" cy="52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7927751" y="1556792"/>
            <a:ext cx="1008112" cy="504056"/>
          </a:xfrm>
          <a:prstGeom prst="borderCallout1">
            <a:avLst>
              <a:gd name="adj1" fmla="val 41451"/>
              <a:gd name="adj2" fmla="val -63"/>
              <a:gd name="adj3" fmla="val 71934"/>
              <a:gd name="adj4" fmla="val -55218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Numeric </a:t>
            </a:r>
            <a:r>
              <a:rPr lang="en-GB" sz="1200" dirty="0" smtClean="0"/>
              <a:t>displays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7956376" y="2852936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52164"/>
              <a:gd name="adj4" fmla="val -180083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Power gauge</a:t>
            </a:r>
            <a:endParaRPr lang="en-GB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7956376" y="3501008"/>
            <a:ext cx="1008112" cy="504056"/>
          </a:xfrm>
          <a:prstGeom prst="borderCallout1">
            <a:avLst>
              <a:gd name="adj1" fmla="val 41451"/>
              <a:gd name="adj2" fmla="val -63"/>
              <a:gd name="adj3" fmla="val 90782"/>
              <a:gd name="adj4" fmla="val -7818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Forecast gauge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7956376" y="4437112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80436"/>
              <a:gd name="adj4" fmla="val -358547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Control knob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956376" y="5085184"/>
            <a:ext cx="1008112" cy="504056"/>
          </a:xfrm>
          <a:prstGeom prst="borderCallout1">
            <a:avLst>
              <a:gd name="adj1" fmla="val 41451"/>
              <a:gd name="adj2" fmla="val -63"/>
              <a:gd name="adj3" fmla="val 51908"/>
              <a:gd name="adj4" fmla="val -101748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Grid status indicator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7956376" y="5733256"/>
            <a:ext cx="1008112" cy="504056"/>
          </a:xfrm>
          <a:prstGeom prst="borderCallout1">
            <a:avLst>
              <a:gd name="adj1" fmla="val 41451"/>
              <a:gd name="adj2" fmla="val -63"/>
              <a:gd name="adj3" fmla="val 43662"/>
              <a:gd name="adj4" fmla="val -9460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Storage status indicator</a:t>
            </a:r>
            <a:endParaRPr lang="en-GB" sz="1200" dirty="0"/>
          </a:p>
        </p:txBody>
      </p:sp>
      <p:sp>
        <p:nvSpPr>
          <p:cNvPr id="12" name="Line Callout 1 11"/>
          <p:cNvSpPr/>
          <p:nvPr/>
        </p:nvSpPr>
        <p:spPr>
          <a:xfrm>
            <a:off x="7956376" y="2204864"/>
            <a:ext cx="979487" cy="504056"/>
          </a:xfrm>
          <a:prstGeom prst="borderCallout1">
            <a:avLst>
              <a:gd name="adj1" fmla="val 41451"/>
              <a:gd name="adj2" fmla="val -63"/>
              <a:gd name="adj3" fmla="val -49065"/>
              <a:gd name="adj4" fmla="val -64939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Display selection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21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1999" y="269632"/>
            <a:ext cx="48901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levels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Three difficulty levels are implemented: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easy,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moderate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hard.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/>
              <a:t>These affect the models in the following ways: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</a:t>
            </a:r>
            <a:r>
              <a:rPr lang="en-US" sz="2000" dirty="0" smtClean="0"/>
              <a:t>eather (wind, sun) </a:t>
            </a:r>
            <a:r>
              <a:rPr lang="en-US" sz="2000" dirty="0"/>
              <a:t>and </a:t>
            </a:r>
            <a:r>
              <a:rPr lang="en-US" sz="2000" dirty="0" smtClean="0"/>
              <a:t>consumer demand are more volatile.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Forecasts are increasingly inaccurate.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Storage capacity and power are reduced, making balancing the grid a more demanding task.</a:t>
            </a:r>
            <a:endParaRPr lang="en-US" sz="20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56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6762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849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A report is generated at the end of each game containing: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Summary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Game number, date and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Total energy generated, used and stored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Overall utilisation of each energy source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Total  and average costs incurred and 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produced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Comments &amp; scores for the three </a:t>
            </a:r>
            <a:r>
              <a:rPr lang="en-GB" sz="1800" i="1" dirty="0" smtClean="0"/>
              <a:t>sparks</a:t>
            </a:r>
            <a:r>
              <a:rPr lang="en-GB" sz="1800" dirty="0" smtClean="0"/>
              <a:t> or Electrical </a:t>
            </a:r>
            <a:r>
              <a:rPr lang="en-GB" sz="1800" dirty="0" smtClean="0"/>
              <a:t>“E”s:</a:t>
            </a:r>
            <a:endParaRPr lang="en-GB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Efficiency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Eco-friendliness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Economy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Sparks earned – a final judgment on overall performance: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Red spark - worst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Blue spark - intermediate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Green spark – </a:t>
            </a:r>
            <a:r>
              <a:rPr lang="en-GB" sz="1800" dirty="0" smtClean="0"/>
              <a:t>best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Timeline plots – showing exactly what happened and when: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Scenario (wind, sun and demand)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Controls (Fossil Fuels and Nuclear)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Consequences (energy storage and grid surplus/shortfall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0" indent="0">
              <a:buNone/>
            </a:pPr>
            <a:r>
              <a:rPr lang="en-GB" sz="2200" dirty="0" smtClean="0"/>
              <a:t>Reports and other game related data </a:t>
            </a:r>
            <a:r>
              <a:rPr lang="en-GB" sz="2200" dirty="0" smtClean="0"/>
              <a:t>are</a:t>
            </a:r>
            <a:r>
              <a:rPr lang="en-GB" sz="2200" dirty="0" smtClean="0"/>
              <a:t> </a:t>
            </a:r>
            <a:r>
              <a:rPr lang="en-GB" sz="2200" dirty="0" smtClean="0"/>
              <a:t>stored </a:t>
            </a:r>
            <a:r>
              <a:rPr lang="en-GB" sz="2200" dirty="0" smtClean="0"/>
              <a:t>locally and in the online database.</a:t>
            </a:r>
            <a:endParaRPr lang="en-GB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003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58982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1800" dirty="0"/>
              <a:t> Simulation Report 2021-11-29 17:35:10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=================================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Configuration file: </a:t>
            </a:r>
            <a:r>
              <a:rPr lang="en-GB" sz="1800" dirty="0" err="1" smtClean="0"/>
              <a:t>game.cfg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Simulation start time:	 00:00:00</a:t>
            </a:r>
          </a:p>
          <a:p>
            <a:pPr marL="0" indent="0">
              <a:buNone/>
            </a:pPr>
            <a:r>
              <a:rPr lang="en-GB" sz="1800" dirty="0"/>
              <a:t> Simulation end time:	 23:59:57</a:t>
            </a:r>
          </a:p>
          <a:p>
            <a:pPr marL="0" indent="0">
              <a:buNone/>
            </a:pPr>
            <a:r>
              <a:rPr lang="en-GB" sz="1800" dirty="0"/>
              <a:t> Simulation run time:	 1 day, 0:00:00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Energy totals (</a:t>
            </a:r>
            <a:r>
              <a:rPr lang="en-GB" sz="1800" dirty="0" err="1"/>
              <a:t>GWh</a:t>
            </a:r>
            <a:r>
              <a:rPr lang="en-GB" sz="1800" dirty="0"/>
              <a:t>) and comments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-----------------------------------------------------------------------------------------------------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Demand		</a:t>
            </a:r>
            <a:r>
              <a:rPr lang="en-GB" sz="1800" dirty="0" smtClean="0"/>
              <a:t>984.00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Wind		139.37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Solar</a:t>
            </a:r>
            <a:r>
              <a:rPr lang="en-GB" sz="1800" dirty="0"/>
              <a:t>		200.00</a:t>
            </a:r>
          </a:p>
          <a:p>
            <a:pPr marL="0" indent="0">
              <a:buNone/>
            </a:pPr>
            <a:r>
              <a:rPr lang="en-GB" sz="1800" dirty="0"/>
              <a:t> Fossil fuels		413.14</a:t>
            </a:r>
          </a:p>
          <a:p>
            <a:pPr marL="0" indent="0">
              <a:buNone/>
            </a:pPr>
            <a:r>
              <a:rPr lang="en-GB" sz="1800" dirty="0"/>
              <a:t> Nuclear		339.45</a:t>
            </a:r>
          </a:p>
          <a:p>
            <a:pPr marL="0" indent="0">
              <a:buNone/>
            </a:pPr>
            <a:r>
              <a:rPr lang="en-GB" sz="1800" dirty="0"/>
              <a:t> Surplus		175.11	could do better</a:t>
            </a:r>
          </a:p>
          <a:p>
            <a:pPr marL="0" indent="0">
              <a:buNone/>
            </a:pPr>
            <a:r>
              <a:rPr lang="en-GB" sz="1800" dirty="0"/>
              <a:t> Shortfall		0.01	excellent</a:t>
            </a:r>
          </a:p>
          <a:p>
            <a:pPr marL="0" indent="0">
              <a:buNone/>
            </a:pPr>
            <a:r>
              <a:rPr lang="en-GB" sz="1800" dirty="0"/>
              <a:t> Initial stored		180.00</a:t>
            </a:r>
          </a:p>
          <a:p>
            <a:pPr marL="0" indent="0">
              <a:buNone/>
            </a:pPr>
            <a:r>
              <a:rPr lang="en-GB" sz="1800" dirty="0"/>
              <a:t> Final stored		112.85</a:t>
            </a:r>
          </a:p>
          <a:p>
            <a:pPr marL="0" indent="0">
              <a:buNone/>
            </a:pPr>
            <a:r>
              <a:rPr lang="en-GB" sz="1800" dirty="0"/>
              <a:t> Storage discrepancy	67.15	OK</a:t>
            </a:r>
          </a:p>
          <a:p>
            <a:pPr marL="0" indent="0">
              <a:buNone/>
            </a:pPr>
            <a:r>
              <a:rPr lang="en-GB" sz="1800" dirty="0"/>
              <a:t> Efficiency score	</a:t>
            </a:r>
            <a:r>
              <a:rPr lang="en-GB" sz="1800" dirty="0" smtClean="0"/>
              <a:t>	89</a:t>
            </a:r>
            <a:r>
              <a:rPr lang="en-GB" sz="1800" dirty="0"/>
              <a:t>	OK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Carbon footprint and costs with scoring and comments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------------------------------------------------------------------------------------------------------------------------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Total CO2 (tonnes)	</a:t>
            </a:r>
            <a:r>
              <a:rPr lang="en-GB" sz="1800" dirty="0" smtClean="0"/>
              <a:t>	223541.32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Total cost (£M)	</a:t>
            </a:r>
            <a:r>
              <a:rPr lang="en-GB" sz="1800" dirty="0" smtClean="0"/>
              <a:t>	129.86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Ave CO2 (tonnes/</a:t>
            </a:r>
            <a:r>
              <a:rPr lang="en-GB" sz="1800" dirty="0" err="1"/>
              <a:t>GWh</a:t>
            </a:r>
            <a:r>
              <a:rPr lang="en-GB" sz="1800" dirty="0"/>
              <a:t>)	227.18	45	OK</a:t>
            </a:r>
          </a:p>
          <a:p>
            <a:pPr marL="0" indent="0">
              <a:buNone/>
            </a:pPr>
            <a:r>
              <a:rPr lang="en-GB" sz="1800" dirty="0"/>
              <a:t> Ave cost (£M/</a:t>
            </a:r>
            <a:r>
              <a:rPr lang="en-GB" sz="1800" dirty="0" err="1"/>
              <a:t>GWh</a:t>
            </a:r>
            <a:r>
              <a:rPr lang="en-GB" sz="1800" dirty="0"/>
              <a:t>)	0.13	55	OK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=========================================================================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Sparks earned:	 Efficiency	 Eco	</a:t>
            </a:r>
            <a:r>
              <a:rPr lang="en-GB" sz="1800" dirty="0" smtClean="0"/>
              <a:t>Economy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	</a:t>
            </a:r>
            <a:r>
              <a:rPr lang="en-GB" sz="1800" dirty="0" smtClean="0"/>
              <a:t> </a:t>
            </a:r>
            <a:r>
              <a:rPr lang="en-GB" sz="1800" dirty="0"/>
              <a:t>&lt;blue&gt;   	 &lt;blue&gt;  	 &lt;blue&gt;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=========================================================================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700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“Greening the Spark” (GTS) is a hands-on model of a system for electricity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</a:t>
            </a:r>
            <a:r>
              <a:rPr lang="en-US" sz="1600" dirty="0" smtClean="0"/>
              <a:t>torage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Consumption</a:t>
            </a:r>
          </a:p>
          <a:p>
            <a:pPr marL="0" indent="0">
              <a:buNone/>
            </a:pPr>
            <a:r>
              <a:rPr lang="en-US" sz="2200" dirty="0" smtClean="0"/>
              <a:t>for promoting awareness of electrical energy as a vital part of our economy and the impact it can have on the environment.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200" dirty="0" smtClean="0"/>
              <a:t>It is being developed as a feasibility study / prototype for an installation to be used as 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Museum exhibit and hands-on game for kids and adults alike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Teaching </a:t>
            </a:r>
            <a:r>
              <a:rPr lang="en-US" sz="1600" dirty="0"/>
              <a:t>aid for use in schools and </a:t>
            </a:r>
            <a:r>
              <a:rPr lang="en-US" sz="1600" dirty="0" smtClean="0"/>
              <a:t>universities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Demonstrator for science fairs and exhibitions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58982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</a:t>
            </a:r>
            <a:r>
              <a:rPr lang="en-US" dirty="0" smtClean="0"/>
              <a:t>Report - plots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6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58" y="1844824"/>
            <a:ext cx="657611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0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Greening the Spark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Future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39405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4348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Museums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Here is a wish list for possible future innovations: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Online access to game results database</a:t>
            </a:r>
          </a:p>
          <a:p>
            <a:r>
              <a:rPr lang="en-US" sz="2400" dirty="0" smtClean="0"/>
              <a:t>GUI control panels accessible over the internet</a:t>
            </a:r>
          </a:p>
          <a:p>
            <a:r>
              <a:rPr lang="en-US" sz="2400" dirty="0" smtClean="0"/>
              <a:t>AI driven grid management</a:t>
            </a:r>
          </a:p>
          <a:p>
            <a:r>
              <a:rPr lang="en-US" sz="2400" dirty="0" smtClean="0"/>
              <a:t>Better data </a:t>
            </a:r>
            <a:r>
              <a:rPr lang="en-US" sz="2400" dirty="0" err="1" smtClean="0"/>
              <a:t>visualisation</a:t>
            </a:r>
            <a:endParaRPr lang="en-US" sz="2400" dirty="0" smtClean="0"/>
          </a:p>
          <a:p>
            <a:r>
              <a:rPr lang="en-US" sz="2400" dirty="0" smtClean="0"/>
              <a:t>Modular hardware for expansion of control panels</a:t>
            </a:r>
          </a:p>
          <a:p>
            <a:r>
              <a:rPr lang="en-US" sz="2400" dirty="0" smtClean="0"/>
              <a:t>Live streaming of real National Grid data</a:t>
            </a:r>
          </a:p>
          <a:p>
            <a:r>
              <a:rPr lang="en-US" sz="2400" dirty="0" smtClean="0"/>
              <a:t>Quantitative static exhibit.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348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 and universities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“Greening the Spark” is provided as an </a:t>
            </a:r>
            <a:r>
              <a:rPr lang="en-US" sz="2600" i="1" dirty="0" smtClean="0"/>
              <a:t>open-source</a:t>
            </a:r>
            <a:r>
              <a:rPr lang="en-US" sz="2600" dirty="0" smtClean="0"/>
              <a:t>  project acting as a blueprint for an interdisciplinary approach to system design, building and development.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600" dirty="0" smtClean="0"/>
              <a:t>Key selling points:</a:t>
            </a:r>
          </a:p>
          <a:p>
            <a:r>
              <a:rPr lang="en-US" sz="2400" dirty="0" smtClean="0"/>
              <a:t>Modular open source hardware and software</a:t>
            </a:r>
          </a:p>
          <a:p>
            <a:r>
              <a:rPr lang="en-US" sz="2400" dirty="0"/>
              <a:t>Embraces design, modelling, gaming, </a:t>
            </a:r>
            <a:r>
              <a:rPr lang="en-US" sz="2400" dirty="0" smtClean="0"/>
              <a:t>spreadsheets, programming</a:t>
            </a:r>
            <a:r>
              <a:rPr lang="en-US" sz="2400" dirty="0"/>
              <a:t>, </a:t>
            </a:r>
            <a:r>
              <a:rPr lang="en-US" sz="2400" dirty="0" err="1"/>
              <a:t>IoT</a:t>
            </a:r>
            <a:r>
              <a:rPr lang="en-US" sz="2400" dirty="0"/>
              <a:t>, electronics and </a:t>
            </a:r>
            <a:r>
              <a:rPr lang="en-US" sz="2400" dirty="0" smtClean="0"/>
              <a:t>mathematics</a:t>
            </a:r>
          </a:p>
          <a:p>
            <a:r>
              <a:rPr lang="en-US" sz="2400" dirty="0" smtClean="0"/>
              <a:t>Encourages teamwork and innovation</a:t>
            </a:r>
            <a:endParaRPr lang="en-US" sz="2400" dirty="0"/>
          </a:p>
          <a:p>
            <a:r>
              <a:rPr lang="en-US" sz="2400" dirty="0" smtClean="0"/>
              <a:t>Promotes energy costs and </a:t>
            </a:r>
            <a:r>
              <a:rPr lang="en-US" sz="2400" dirty="0"/>
              <a:t>climate change </a:t>
            </a:r>
            <a:r>
              <a:rPr lang="en-US" sz="2400" dirty="0" smtClean="0"/>
              <a:t>awareness</a:t>
            </a:r>
          </a:p>
          <a:p>
            <a:r>
              <a:rPr lang="en-US" sz="2400" dirty="0" smtClean="0"/>
              <a:t>Unlimited scope for development, including: new models &amp; theming, remote access, live streaming of National Grid data, </a:t>
            </a:r>
            <a:r>
              <a:rPr lang="en-US" sz="2400" dirty="0"/>
              <a:t>networking with other </a:t>
            </a:r>
            <a:r>
              <a:rPr lang="en-US" sz="2400" dirty="0" smtClean="0"/>
              <a:t>installations, GUI design, AI control, data analysis and presentation, 3D printing etc.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5909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</a:t>
            </a:r>
            <a:r>
              <a:rPr lang="en-US" dirty="0"/>
              <a:t>fairs and exhibitions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“Greening the Spark” is implemented as a portable turnkey  demonstrator for incorporation into an existing exhibitor stall.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Key selling points:</a:t>
            </a:r>
          </a:p>
          <a:p>
            <a:r>
              <a:rPr lang="en-US" sz="2200" dirty="0" smtClean="0"/>
              <a:t>Eye-catching themed physical model</a:t>
            </a:r>
          </a:p>
          <a:p>
            <a:r>
              <a:rPr lang="en-US" sz="2200" dirty="0"/>
              <a:t>Simulates basic characteristics of </a:t>
            </a:r>
            <a:r>
              <a:rPr lang="en-US" sz="2200" dirty="0" smtClean="0"/>
              <a:t>a real electricity grid</a:t>
            </a:r>
          </a:p>
          <a:p>
            <a:r>
              <a:rPr lang="en-US" sz="2200" dirty="0"/>
              <a:t>Interactive </a:t>
            </a:r>
            <a:r>
              <a:rPr lang="en-US" sz="2200" dirty="0" smtClean="0"/>
              <a:t>operation via </a:t>
            </a:r>
            <a:r>
              <a:rPr lang="en-US" sz="2200" dirty="0"/>
              <a:t>a physical control panel</a:t>
            </a:r>
            <a:endParaRPr lang="en-US" sz="2200" dirty="0" smtClean="0"/>
          </a:p>
          <a:p>
            <a:r>
              <a:rPr lang="en-US" sz="2200" dirty="0" smtClean="0"/>
              <a:t>Promotes energy costs </a:t>
            </a:r>
            <a:r>
              <a:rPr lang="en-US" sz="2200" dirty="0"/>
              <a:t>and </a:t>
            </a:r>
            <a:r>
              <a:rPr lang="en-US" sz="2200" dirty="0" smtClean="0"/>
              <a:t>climate </a:t>
            </a:r>
            <a:r>
              <a:rPr lang="en-US" sz="2200" dirty="0"/>
              <a:t>change </a:t>
            </a:r>
            <a:r>
              <a:rPr lang="en-US" sz="2200" dirty="0" smtClean="0"/>
              <a:t>awareness</a:t>
            </a:r>
          </a:p>
          <a:p>
            <a:r>
              <a:rPr lang="en-US" sz="2200" dirty="0"/>
              <a:t>Can be controlled by mobile phone </a:t>
            </a:r>
            <a:r>
              <a:rPr lang="en-US" sz="2200" dirty="0" smtClean="0"/>
              <a:t>app / laptop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4903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ebsite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“Greening the Spark” is documented at: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>
                <a:hlinkClick r:id="rId6"/>
              </a:rPr>
              <a:t>https://www.cornucopia.co.uk/gts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or accessed by scanning the following QR code: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rojects\Greening the Spark\Documentation\GTS V3\Presentations\gts-qr-cod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32" y="371703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04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Which questions GTS is intended to answer and which not.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300" dirty="0" smtClean="0"/>
              <a:t>Prior knowledge (out of scope):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What </a:t>
            </a:r>
            <a:r>
              <a:rPr lang="en-GB" sz="1600" dirty="0"/>
              <a:t>is electricity</a:t>
            </a:r>
            <a:r>
              <a:rPr lang="en-GB" sz="1600" dirty="0" smtClean="0"/>
              <a:t>?</a:t>
            </a: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What </a:t>
            </a:r>
            <a:r>
              <a:rPr lang="en-GB" sz="1600" dirty="0"/>
              <a:t>is electricity used for</a:t>
            </a:r>
            <a:r>
              <a:rPr lang="en-GB" sz="1600" dirty="0" smtClean="0"/>
              <a:t>?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pPr marL="0" indent="0">
              <a:buNone/>
            </a:pPr>
            <a:r>
              <a:rPr lang="en-GB" sz="2300" dirty="0"/>
              <a:t>S</a:t>
            </a:r>
            <a:r>
              <a:rPr lang="en-GB" sz="2300" dirty="0" smtClean="0"/>
              <a:t>cope:</a:t>
            </a:r>
            <a:r>
              <a:rPr lang="en-GB" sz="2300" dirty="0"/>
              <a:t/>
            </a:r>
            <a:br>
              <a:rPr lang="en-GB" sz="2300" dirty="0"/>
            </a:br>
            <a:endParaRPr lang="en-GB" sz="2300" dirty="0"/>
          </a:p>
          <a:p>
            <a:pPr>
              <a:buFont typeface="+mj-lt"/>
              <a:buAutoNum type="arabicPeriod"/>
            </a:pPr>
            <a:r>
              <a:rPr lang="en-GB" sz="1700" dirty="0" smtClean="0"/>
              <a:t>Where </a:t>
            </a:r>
            <a:r>
              <a:rPr lang="en-GB" sz="1700" dirty="0"/>
              <a:t>does </a:t>
            </a:r>
            <a:r>
              <a:rPr lang="en-GB" sz="1700" dirty="0" smtClean="0"/>
              <a:t>our electricity </a:t>
            </a:r>
            <a:r>
              <a:rPr lang="en-GB" sz="1700" dirty="0"/>
              <a:t>come </a:t>
            </a:r>
            <a:r>
              <a:rPr lang="en-GB" sz="1700" dirty="0" smtClean="0"/>
              <a:t>from?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How </a:t>
            </a:r>
            <a:r>
              <a:rPr lang="en-GB" sz="1700" dirty="0"/>
              <a:t>does electricity get to where it's </a:t>
            </a:r>
            <a:r>
              <a:rPr lang="en-GB" sz="1700" dirty="0" smtClean="0"/>
              <a:t>needed?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How </a:t>
            </a:r>
            <a:r>
              <a:rPr lang="en-GB" sz="1700" dirty="0"/>
              <a:t>are electricity supply and demand </a:t>
            </a:r>
            <a:r>
              <a:rPr lang="en-GB" sz="1700" dirty="0" smtClean="0"/>
              <a:t>matched?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How </a:t>
            </a:r>
            <a:r>
              <a:rPr lang="en-GB" sz="1700" dirty="0"/>
              <a:t>much of world energy consumption is </a:t>
            </a:r>
            <a:r>
              <a:rPr lang="en-GB" sz="1700" dirty="0" smtClean="0"/>
              <a:t>electric?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How </a:t>
            </a:r>
            <a:r>
              <a:rPr lang="en-GB" sz="1700" dirty="0"/>
              <a:t>much electric power comes from each </a:t>
            </a:r>
            <a:r>
              <a:rPr lang="en-GB" sz="1700" dirty="0" smtClean="0"/>
              <a:t>kind of source?</a:t>
            </a:r>
            <a:r>
              <a:rPr lang="en-GB" sz="1700" dirty="0"/>
              <a:t> </a:t>
            </a:r>
            <a:endParaRPr lang="en-GB" sz="1700" dirty="0" smtClean="0"/>
          </a:p>
          <a:p>
            <a:pPr>
              <a:buFont typeface="+mj-lt"/>
              <a:buAutoNum type="arabicPeriod"/>
            </a:pPr>
            <a:r>
              <a:rPr lang="en-GB" sz="1700" dirty="0" smtClean="0"/>
              <a:t>What </a:t>
            </a:r>
            <a:r>
              <a:rPr lang="en-GB" sz="1700" dirty="0"/>
              <a:t>is green electricity and how green is it</a:t>
            </a:r>
            <a:r>
              <a:rPr lang="en-GB" sz="17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What </a:t>
            </a:r>
            <a:r>
              <a:rPr lang="en-GB" sz="1700" dirty="0"/>
              <a:t>are the relative costs of each type, both financially and </a:t>
            </a:r>
            <a:r>
              <a:rPr lang="en-GB" sz="1700" dirty="0" smtClean="0"/>
              <a:t>in terms of environmental </a:t>
            </a:r>
            <a:r>
              <a:rPr lang="en-GB" sz="1700" dirty="0"/>
              <a:t>impact</a:t>
            </a:r>
            <a:r>
              <a:rPr lang="en-GB" sz="17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GB" sz="1700" dirty="0" smtClean="0"/>
              <a:t>What </a:t>
            </a:r>
            <a:r>
              <a:rPr lang="en-GB" sz="1700" dirty="0"/>
              <a:t>types of electrical energy storage are there, how much is needed and what are their costs</a:t>
            </a:r>
            <a:r>
              <a:rPr lang="en-GB" sz="1700" dirty="0" smtClean="0"/>
              <a:t>?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pPr marL="0" indent="0">
              <a:buNone/>
            </a:pPr>
            <a:r>
              <a:rPr lang="en-GB" sz="2300" dirty="0" smtClean="0"/>
              <a:t>Further questions (currently out of scope):</a:t>
            </a:r>
          </a:p>
          <a:p>
            <a:pPr marL="0" indent="0">
              <a:buNone/>
            </a:pP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How </a:t>
            </a:r>
            <a:r>
              <a:rPr lang="en-GB" sz="1600" dirty="0"/>
              <a:t>safe are the different types of electricity production</a:t>
            </a:r>
            <a:r>
              <a:rPr lang="en-GB" sz="16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How </a:t>
            </a:r>
            <a:r>
              <a:rPr lang="en-GB" sz="1600" dirty="0"/>
              <a:t>green will electricity be </a:t>
            </a:r>
            <a:r>
              <a:rPr lang="en-GB" sz="1600" dirty="0" smtClean="0"/>
              <a:t>by </a:t>
            </a:r>
            <a:r>
              <a:rPr lang="en-GB" sz="1600" dirty="0"/>
              <a:t>2030 and 2050</a:t>
            </a:r>
            <a:r>
              <a:rPr lang="en-GB" sz="16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Will </a:t>
            </a:r>
            <a:r>
              <a:rPr lang="en-GB" sz="1600" dirty="0"/>
              <a:t>we have the resources to build and fuel enough electricity production and storage for future consumption</a:t>
            </a:r>
            <a:r>
              <a:rPr lang="en-GB" sz="1600" dirty="0" smtClean="0"/>
              <a:t>?</a:t>
            </a: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When </a:t>
            </a:r>
            <a:r>
              <a:rPr lang="en-GB" sz="1600" dirty="0"/>
              <a:t>will nuclear fusion be a viable source of electrical energy</a:t>
            </a:r>
            <a:r>
              <a:rPr lang="en-GB" sz="16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 smtClean="0"/>
              <a:t>etc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486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GTS has been developed from scratch, starting with a new pencil and a fresh drawing board. Development path is:</a:t>
            </a:r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Proof of concept.</a:t>
            </a:r>
          </a:p>
          <a:p>
            <a:pPr marL="400050" lvl="1" indent="0">
              <a:buNone/>
            </a:pPr>
            <a:r>
              <a:rPr lang="en-US" sz="1800" dirty="0"/>
              <a:t>This successfully demonstrated the basic functions of both hardware and software.</a:t>
            </a: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General purpose simulator.</a:t>
            </a:r>
          </a:p>
          <a:p>
            <a:pPr marL="400050" lvl="1" indent="0">
              <a:buNone/>
            </a:pPr>
            <a:r>
              <a:rPr lang="en-US" sz="1800" dirty="0"/>
              <a:t>This was a software development exercise to increase modularity and scalability and </a:t>
            </a:r>
            <a:r>
              <a:rPr lang="en-US" sz="1800" dirty="0" smtClean="0"/>
              <a:t>provide a </a:t>
            </a:r>
            <a:r>
              <a:rPr lang="en-US" sz="1800" dirty="0"/>
              <a:t>more flexible approach to simulation timing</a:t>
            </a:r>
            <a:r>
              <a:rPr lang="en-US" sz="1800" dirty="0" smtClean="0"/>
              <a:t>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Museum installation working model.</a:t>
            </a:r>
          </a:p>
          <a:p>
            <a:pPr marL="400050" lvl="1" indent="0">
              <a:buNone/>
            </a:pPr>
            <a:r>
              <a:rPr lang="en-US" sz="1800" dirty="0" smtClean="0"/>
              <a:t>This is a “serving suggestion” as to how a museum </a:t>
            </a:r>
            <a:r>
              <a:rPr lang="en-US" sz="1800" dirty="0"/>
              <a:t>i</a:t>
            </a:r>
            <a:r>
              <a:rPr lang="en-US" sz="1800" dirty="0" smtClean="0"/>
              <a:t>nstallation might look and is  </a:t>
            </a:r>
            <a:r>
              <a:rPr lang="en-US" sz="1800" dirty="0"/>
              <a:t>w</a:t>
            </a:r>
            <a:r>
              <a:rPr lang="en-US" sz="1800" dirty="0" smtClean="0"/>
              <a:t>ork in progress.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853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Software: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 models are developed in a Python 3.7 IDE on a PC running Windows 10.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 target environment is a Raspberry Pi 4B,  operated remotely from </a:t>
            </a:r>
            <a:r>
              <a:rPr lang="en-US" sz="1800" dirty="0"/>
              <a:t>a</a:t>
            </a:r>
            <a:r>
              <a:rPr lang="en-US" sz="1800" dirty="0" smtClean="0"/>
              <a:t> PC or mobile device.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Approximately  10,0</a:t>
            </a:r>
            <a:r>
              <a:rPr lang="en-US" sz="1800" dirty="0" smtClean="0"/>
              <a:t>00 </a:t>
            </a:r>
            <a:r>
              <a:rPr lang="en-US" sz="1800" dirty="0" smtClean="0"/>
              <a:t>lines of code.</a:t>
            </a:r>
            <a:endParaRPr lang="en-US" sz="22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500" dirty="0" smtClean="0"/>
              <a:t>Hardware: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Visitor &amp; staff control panels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Grid </a:t>
            </a:r>
            <a:r>
              <a:rPr lang="en-US" sz="1800" dirty="0" smtClean="0"/>
              <a:t>Monitoring </a:t>
            </a:r>
            <a:r>
              <a:rPr lang="en-US" sz="1800" dirty="0"/>
              <a:t>and </a:t>
            </a:r>
            <a:r>
              <a:rPr lang="en-US" sz="1800" dirty="0" smtClean="0"/>
              <a:t>Control System panel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Dynamic representations of wind and solar farms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Themed landscape &amp; signage to provide context and information</a:t>
            </a:r>
          </a:p>
          <a:p>
            <a:pPr marL="57150" indent="0">
              <a:buNone/>
            </a:pPr>
            <a:endParaRPr lang="en-US" sz="1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45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Greening the Spark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Museum Installation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39405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28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following infrastructure elements of a typical national electricity grid are modelled in software:</a:t>
            </a:r>
          </a:p>
          <a:p>
            <a:pPr marL="0" indent="0">
              <a:buNone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Wind 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Solar</a:t>
            </a:r>
            <a:r>
              <a:rPr lang="en-US" sz="1800" dirty="0"/>
              <a:t> </a:t>
            </a:r>
            <a:r>
              <a:rPr lang="en-US" sz="1800" dirty="0" smtClean="0"/>
              <a:t>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Fossil fuels 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Nuclear </a:t>
            </a:r>
            <a:r>
              <a:rPr lang="en-US" sz="1800" dirty="0" smtClean="0"/>
              <a:t>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Battery </a:t>
            </a:r>
            <a:r>
              <a:rPr lang="en-US" sz="1800" dirty="0"/>
              <a:t>storage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Pumped hydroelectric storage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Grid monitoring and control system</a:t>
            </a:r>
            <a:endParaRPr lang="en-US" sz="18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32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Greening the Spark\Documentation\Overview Presentation\GTS Grid Context Diagram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5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008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1999" y="269632"/>
            <a:ext cx="612718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Scenarios are presented as predefined models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</a:t>
            </a:r>
            <a:r>
              <a:rPr lang="en-US" sz="1800" dirty="0" smtClean="0"/>
              <a:t>eather (wind, sun)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</a:t>
            </a:r>
            <a:r>
              <a:rPr lang="en-US" sz="1800" dirty="0" smtClean="0"/>
              <a:t>onsumer demand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Forecasts are provided for each scenario.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Fossil fuels and nuclear power generation are under operator control or autonomously by a Non-renewables Management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Storage elements are autonomous and controlled by a Storage Management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Overall management of the grid is provided by the Grid Monitoring and Control System.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9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3557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2799</Words>
  <Application>Microsoft Office PowerPoint</Application>
  <PresentationFormat>On-screen Show (4:3)</PresentationFormat>
  <Paragraphs>374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</vt:lpstr>
      <vt:lpstr>Greening the Spark a hands-on model for museums</vt:lpstr>
      <vt:lpstr>Introduction</vt:lpstr>
      <vt:lpstr>Context</vt:lpstr>
      <vt:lpstr>Development</vt:lpstr>
      <vt:lpstr>Implementation</vt:lpstr>
      <vt:lpstr>Part I</vt:lpstr>
      <vt:lpstr>Infrastructure</vt:lpstr>
      <vt:lpstr>Infrastructure</vt:lpstr>
      <vt:lpstr>The models</vt:lpstr>
      <vt:lpstr>Example scenario</vt:lpstr>
      <vt:lpstr>Representations</vt:lpstr>
      <vt:lpstr>Layout and theming</vt:lpstr>
      <vt:lpstr>The experience</vt:lpstr>
      <vt:lpstr>Visitor &amp; staff control panels</vt:lpstr>
      <vt:lpstr>Grid Monitoring and Control</vt:lpstr>
      <vt:lpstr>Monitoring and Control Panel</vt:lpstr>
      <vt:lpstr>Difficulty levels</vt:lpstr>
      <vt:lpstr>Reporting</vt:lpstr>
      <vt:lpstr>Simulation Report</vt:lpstr>
      <vt:lpstr>Simulation Report - plots</vt:lpstr>
      <vt:lpstr>Part II</vt:lpstr>
      <vt:lpstr>Museums</vt:lpstr>
      <vt:lpstr>Schools and universities</vt:lpstr>
      <vt:lpstr>Science fairs and exhibitions</vt:lpstr>
      <vt:lpstr>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2021-01-07T08:50:41Z</dcterms:created>
  <dcterms:modified xsi:type="dcterms:W3CDTF">2022-10-31T15:22:10Z</dcterms:modified>
</cp:coreProperties>
</file>